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Proxima Nova"/>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3" roundtripDataSignature="AMtx7mj7c/Vs+3KjXkb9GFkWzoVeGSnqL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11" Type="http://schemas.openxmlformats.org/officeDocument/2006/relationships/slide" Target="slides/slide6.xml"/><Relationship Id="rId22" Type="http://schemas.openxmlformats.org/officeDocument/2006/relationships/font" Target="fonts/ProximaNova-boldItalic.fntdata"/><Relationship Id="rId10" Type="http://schemas.openxmlformats.org/officeDocument/2006/relationships/slide" Target="slides/slide5.xml"/><Relationship Id="rId21" Type="http://schemas.openxmlformats.org/officeDocument/2006/relationships/font" Target="fonts/ProximaNova-italic.fntdata"/><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ProximaNova-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7" name="Google Shape;5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 name="Google Shape;12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5" name="Google Shape;13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2" name="Google Shape;142;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0" name="Google Shape;100;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 name="Google Shape;11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15"/>
          <p:cNvSpPr txBox="1"/>
          <p:nvPr>
            <p:ph type="ctrTitle"/>
          </p:nvPr>
        </p:nvSpPr>
        <p:spPr>
          <a:xfrm>
            <a:off x="510450" y="1257300"/>
            <a:ext cx="8123100" cy="1588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p:txBody>
      </p:sp>
      <p:sp>
        <p:nvSpPr>
          <p:cNvPr id="12" name="Google Shape;12;p15"/>
          <p:cNvSpPr txBox="1"/>
          <p:nvPr>
            <p:ph idx="1" type="subTitle"/>
          </p:nvPr>
        </p:nvSpPr>
        <p:spPr>
          <a:xfrm>
            <a:off x="510450" y="3182313"/>
            <a:ext cx="8123100" cy="630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400"/>
              <a:buNone/>
              <a:defRPr sz="2400">
                <a:solidFill>
                  <a:schemeClr val="lt1"/>
                </a:solidFill>
              </a:defRPr>
            </a:lvl1pPr>
            <a:lvl2pPr lvl="1" algn="l">
              <a:lnSpc>
                <a:spcPct val="100000"/>
              </a:lnSpc>
              <a:spcBef>
                <a:spcPts val="0"/>
              </a:spcBef>
              <a:spcAft>
                <a:spcPts val="0"/>
              </a:spcAft>
              <a:buClr>
                <a:schemeClr val="lt1"/>
              </a:buClr>
              <a:buSzPts val="2400"/>
              <a:buNone/>
              <a:defRPr sz="2400">
                <a:solidFill>
                  <a:schemeClr val="lt1"/>
                </a:solidFill>
              </a:defRPr>
            </a:lvl2pPr>
            <a:lvl3pPr lvl="2" algn="l">
              <a:lnSpc>
                <a:spcPct val="100000"/>
              </a:lnSpc>
              <a:spcBef>
                <a:spcPts val="0"/>
              </a:spcBef>
              <a:spcAft>
                <a:spcPts val="0"/>
              </a:spcAft>
              <a:buClr>
                <a:schemeClr val="lt1"/>
              </a:buClr>
              <a:buSzPts val="2400"/>
              <a:buNone/>
              <a:defRPr sz="2400">
                <a:solidFill>
                  <a:schemeClr val="lt1"/>
                </a:solidFill>
              </a:defRPr>
            </a:lvl3pPr>
            <a:lvl4pPr lvl="3" algn="l">
              <a:lnSpc>
                <a:spcPct val="100000"/>
              </a:lnSpc>
              <a:spcBef>
                <a:spcPts val="0"/>
              </a:spcBef>
              <a:spcAft>
                <a:spcPts val="0"/>
              </a:spcAft>
              <a:buClr>
                <a:schemeClr val="lt1"/>
              </a:buClr>
              <a:buSzPts val="2400"/>
              <a:buNone/>
              <a:defRPr sz="2400">
                <a:solidFill>
                  <a:schemeClr val="lt1"/>
                </a:solidFill>
              </a:defRPr>
            </a:lvl4pPr>
            <a:lvl5pPr lvl="4" algn="l">
              <a:lnSpc>
                <a:spcPct val="100000"/>
              </a:lnSpc>
              <a:spcBef>
                <a:spcPts val="0"/>
              </a:spcBef>
              <a:spcAft>
                <a:spcPts val="0"/>
              </a:spcAft>
              <a:buClr>
                <a:schemeClr val="lt1"/>
              </a:buClr>
              <a:buSzPts val="2400"/>
              <a:buNone/>
              <a:defRPr sz="2400">
                <a:solidFill>
                  <a:schemeClr val="lt1"/>
                </a:solidFill>
              </a:defRPr>
            </a:lvl5pPr>
            <a:lvl6pPr lvl="5" algn="l">
              <a:lnSpc>
                <a:spcPct val="100000"/>
              </a:lnSpc>
              <a:spcBef>
                <a:spcPts val="0"/>
              </a:spcBef>
              <a:spcAft>
                <a:spcPts val="0"/>
              </a:spcAft>
              <a:buClr>
                <a:schemeClr val="lt1"/>
              </a:buClr>
              <a:buSzPts val="2400"/>
              <a:buNone/>
              <a:defRPr sz="2400">
                <a:solidFill>
                  <a:schemeClr val="lt1"/>
                </a:solidFill>
              </a:defRPr>
            </a:lvl6pPr>
            <a:lvl7pPr lvl="6" algn="l">
              <a:lnSpc>
                <a:spcPct val="100000"/>
              </a:lnSpc>
              <a:spcBef>
                <a:spcPts val="0"/>
              </a:spcBef>
              <a:spcAft>
                <a:spcPts val="0"/>
              </a:spcAft>
              <a:buClr>
                <a:schemeClr val="lt1"/>
              </a:buClr>
              <a:buSzPts val="2400"/>
              <a:buNone/>
              <a:defRPr sz="2400">
                <a:solidFill>
                  <a:schemeClr val="lt1"/>
                </a:solidFill>
              </a:defRPr>
            </a:lvl7pPr>
            <a:lvl8pPr lvl="7" algn="l">
              <a:lnSpc>
                <a:spcPct val="100000"/>
              </a:lnSpc>
              <a:spcBef>
                <a:spcPts val="0"/>
              </a:spcBef>
              <a:spcAft>
                <a:spcPts val="0"/>
              </a:spcAft>
              <a:buClr>
                <a:schemeClr val="lt1"/>
              </a:buClr>
              <a:buSzPts val="2400"/>
              <a:buNone/>
              <a:defRPr sz="2400">
                <a:solidFill>
                  <a:schemeClr val="lt1"/>
                </a:solidFill>
              </a:defRPr>
            </a:lvl8pPr>
            <a:lvl9pPr lvl="8" algn="l">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2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4"/>
          <p:cNvSpPr txBox="1"/>
          <p:nvPr>
            <p:ph hasCustomPrompt="1" type="title"/>
          </p:nvPr>
        </p:nvSpPr>
        <p:spPr>
          <a:xfrm>
            <a:off x="311700" y="991475"/>
            <a:ext cx="8520600" cy="19179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14000"/>
              <a:buNone/>
              <a:defRPr b="1" sz="14000"/>
            </a:lvl1pPr>
            <a:lvl2pPr lvl="1" algn="ctr">
              <a:lnSpc>
                <a:spcPct val="100000"/>
              </a:lnSpc>
              <a:spcBef>
                <a:spcPts val="0"/>
              </a:spcBef>
              <a:spcAft>
                <a:spcPts val="0"/>
              </a:spcAft>
              <a:buSzPts val="14000"/>
              <a:buNone/>
              <a:defRPr b="1" sz="14000"/>
            </a:lvl2pPr>
            <a:lvl3pPr lvl="2" algn="ctr">
              <a:lnSpc>
                <a:spcPct val="100000"/>
              </a:lnSpc>
              <a:spcBef>
                <a:spcPts val="0"/>
              </a:spcBef>
              <a:spcAft>
                <a:spcPts val="0"/>
              </a:spcAft>
              <a:buSzPts val="14000"/>
              <a:buNone/>
              <a:defRPr b="1" sz="14000"/>
            </a:lvl3pPr>
            <a:lvl4pPr lvl="3" algn="ctr">
              <a:lnSpc>
                <a:spcPct val="100000"/>
              </a:lnSpc>
              <a:spcBef>
                <a:spcPts val="0"/>
              </a:spcBef>
              <a:spcAft>
                <a:spcPts val="0"/>
              </a:spcAft>
              <a:buSzPts val="14000"/>
              <a:buNone/>
              <a:defRPr b="1" sz="14000"/>
            </a:lvl4pPr>
            <a:lvl5pPr lvl="4" algn="ctr">
              <a:lnSpc>
                <a:spcPct val="100000"/>
              </a:lnSpc>
              <a:spcBef>
                <a:spcPts val="0"/>
              </a:spcBef>
              <a:spcAft>
                <a:spcPts val="0"/>
              </a:spcAft>
              <a:buSzPts val="14000"/>
              <a:buNone/>
              <a:defRPr b="1" sz="14000"/>
            </a:lvl5pPr>
            <a:lvl6pPr lvl="5" algn="ctr">
              <a:lnSpc>
                <a:spcPct val="100000"/>
              </a:lnSpc>
              <a:spcBef>
                <a:spcPts val="0"/>
              </a:spcBef>
              <a:spcAft>
                <a:spcPts val="0"/>
              </a:spcAft>
              <a:buSzPts val="14000"/>
              <a:buNone/>
              <a:defRPr b="1" sz="14000"/>
            </a:lvl6pPr>
            <a:lvl7pPr lvl="6" algn="ctr">
              <a:lnSpc>
                <a:spcPct val="100000"/>
              </a:lnSpc>
              <a:spcBef>
                <a:spcPts val="0"/>
              </a:spcBef>
              <a:spcAft>
                <a:spcPts val="0"/>
              </a:spcAft>
              <a:buSzPts val="14000"/>
              <a:buNone/>
              <a:defRPr b="1" sz="14000"/>
            </a:lvl7pPr>
            <a:lvl8pPr lvl="7" algn="ctr">
              <a:lnSpc>
                <a:spcPct val="100000"/>
              </a:lnSpc>
              <a:spcBef>
                <a:spcPts val="0"/>
              </a:spcBef>
              <a:spcAft>
                <a:spcPts val="0"/>
              </a:spcAft>
              <a:buSzPts val="14000"/>
              <a:buNone/>
              <a:defRPr b="1" sz="14000"/>
            </a:lvl8pPr>
            <a:lvl9pPr lvl="8" algn="ctr">
              <a:lnSpc>
                <a:spcPct val="100000"/>
              </a:lnSpc>
              <a:spcBef>
                <a:spcPts val="0"/>
              </a:spcBef>
              <a:spcAft>
                <a:spcPts val="0"/>
              </a:spcAft>
              <a:buSzPts val="14000"/>
              <a:buNone/>
              <a:defRPr b="1" sz="14000"/>
            </a:lvl9pPr>
          </a:lstStyle>
          <a:p>
            <a:r>
              <a:t>xx%</a:t>
            </a:r>
          </a:p>
        </p:txBody>
      </p:sp>
      <p:sp>
        <p:nvSpPr>
          <p:cNvPr id="51" name="Google Shape;51;p24"/>
          <p:cNvSpPr txBox="1"/>
          <p:nvPr>
            <p:ph idx="1" type="body"/>
          </p:nvPr>
        </p:nvSpPr>
        <p:spPr>
          <a:xfrm>
            <a:off x="311700" y="3071300"/>
            <a:ext cx="8520600" cy="901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52" name="Google Shape;52;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7" name="Google Shape;17;p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8" name="Google Shape;18;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cxnSp>
        <p:nvCxnSpPr>
          <p:cNvPr id="20" name="Google Shape;20;p17"/>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21" name="Google Shape;21;p17"/>
          <p:cNvSpPr txBox="1"/>
          <p:nvPr>
            <p:ph type="title"/>
          </p:nvPr>
        </p:nvSpPr>
        <p:spPr>
          <a:xfrm>
            <a:off x="510450" y="2057400"/>
            <a:ext cx="8123100" cy="7788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22" name="Google Shape;22;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5" name="Google Shape;25;p18"/>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18"/>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7" name="Google Shape;27;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1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0" name="Google Shape;30;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20"/>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3" name="Google Shape;33;p20"/>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21"/>
          <p:cNvSpPr txBox="1"/>
          <p:nvPr>
            <p:ph type="title"/>
          </p:nvPr>
        </p:nvSpPr>
        <p:spPr>
          <a:xfrm>
            <a:off x="490250" y="526350"/>
            <a:ext cx="57975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7" name="Google Shape;37;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22"/>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40" name="Google Shape;40;p22"/>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22"/>
          <p:cNvSpPr txBox="1"/>
          <p:nvPr>
            <p:ph type="title"/>
          </p:nvPr>
        </p:nvSpPr>
        <p:spPr>
          <a:xfrm>
            <a:off x="265500" y="1205825"/>
            <a:ext cx="4045200" cy="1509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2" name="Google Shape;42;p22"/>
          <p:cNvSpPr txBox="1"/>
          <p:nvPr>
            <p:ph idx="1" type="subTitle"/>
          </p:nvPr>
        </p:nvSpPr>
        <p:spPr>
          <a:xfrm>
            <a:off x="265500" y="2769001"/>
            <a:ext cx="4045200" cy="13455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2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44" name="Google Shape;44;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23"/>
          <p:cNvSpPr txBox="1"/>
          <p:nvPr>
            <p:ph idx="1" type="body"/>
          </p:nvPr>
        </p:nvSpPr>
        <p:spPr>
          <a:xfrm>
            <a:off x="311700" y="423682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2100"/>
              <a:buNone/>
              <a:defRPr sz="2100"/>
            </a:lvl1pPr>
          </a:lstStyle>
          <a:p/>
        </p:txBody>
      </p:sp>
      <p:sp>
        <p:nvSpPr>
          <p:cNvPr id="47" name="Google Shape;47;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1pPr>
            <a:lvl2pPr lvl="1"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2pPr>
            <a:lvl3pPr lvl="2"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3pPr>
            <a:lvl4pPr lvl="3"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4pPr>
            <a:lvl5pPr lvl="4"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5pPr>
            <a:lvl6pPr lvl="5"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6pPr>
            <a:lvl7pPr lvl="6"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7pPr>
            <a:lvl8pPr lvl="7"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8pPr>
            <a:lvl9pPr lvl="8" marR="0" rtl="0" algn="l">
              <a:lnSpc>
                <a:spcPct val="100000"/>
              </a:lnSpc>
              <a:spcBef>
                <a:spcPts val="0"/>
              </a:spcBef>
              <a:spcAft>
                <a:spcPts val="0"/>
              </a:spcAft>
              <a:buClr>
                <a:schemeClr val="dk1"/>
              </a:buClr>
              <a:buSzPts val="2800"/>
              <a:buFont typeface="Proxima Nova"/>
              <a:buNone/>
              <a:defRPr b="0" i="0" sz="2800" u="none" cap="none" strike="noStrike">
                <a:solidFill>
                  <a:schemeClr val="dk1"/>
                </a:solidFill>
                <a:latin typeface="Proxima Nova"/>
                <a:ea typeface="Proxima Nova"/>
                <a:cs typeface="Proxima Nova"/>
                <a:sym typeface="Proxima Nova"/>
              </a:defRPr>
            </a:lvl9pPr>
          </a:lstStyle>
          <a:p/>
        </p:txBody>
      </p:sp>
      <p:sp>
        <p:nvSpPr>
          <p:cNvPr id="7" name="Google Shape;7;p1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accent3"/>
              </a:buClr>
              <a:buSzPts val="1800"/>
              <a:buFont typeface="Proxima Nova"/>
              <a:buChar char="●"/>
              <a:defRPr b="0" i="0" sz="1800" u="none" cap="none" strike="noStrike">
                <a:solidFill>
                  <a:schemeClr val="accent3"/>
                </a:solidFill>
                <a:latin typeface="Proxima Nova"/>
                <a:ea typeface="Proxima Nova"/>
                <a:cs typeface="Proxima Nova"/>
                <a:sym typeface="Proxima Nova"/>
              </a:defRPr>
            </a:lvl1pPr>
            <a:lvl2pPr indent="-317500" lvl="1" marL="9144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2pPr>
            <a:lvl3pPr indent="-317500" lvl="2" marL="13716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3pPr>
            <a:lvl4pPr indent="-317500" lvl="3" marL="18288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4pPr>
            <a:lvl5pPr indent="-317500" lvl="4" marL="22860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5pPr>
            <a:lvl6pPr indent="-317500" lvl="5" marL="27432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6pPr>
            <a:lvl7pPr indent="-317500" lvl="6" marL="32004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7pPr>
            <a:lvl8pPr indent="-317500" lvl="7" marL="36576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8pPr>
            <a:lvl9pPr indent="-317500" lvl="8" marL="4114800" marR="0" rtl="0" algn="l">
              <a:lnSpc>
                <a:spcPct val="115000"/>
              </a:lnSpc>
              <a:spcBef>
                <a:spcPts val="0"/>
              </a:spcBef>
              <a:spcAft>
                <a:spcPts val="0"/>
              </a:spcAft>
              <a:buClr>
                <a:schemeClr val="accent3"/>
              </a:buClr>
              <a:buSzPts val="1400"/>
              <a:buFont typeface="Proxima Nova"/>
              <a:buChar char="■"/>
              <a:defRPr b="0" i="0" sz="1400" u="none" cap="none" strike="noStrike">
                <a:solidFill>
                  <a:schemeClr val="accent3"/>
                </a:solidFill>
                <a:latin typeface="Proxima Nova"/>
                <a:ea typeface="Proxima Nova"/>
                <a:cs typeface="Proxima Nova"/>
                <a:sym typeface="Proxima Nova"/>
              </a:defRPr>
            </a:lvl9pPr>
          </a:lstStyle>
          <a:p/>
        </p:txBody>
      </p:sp>
      <p:sp>
        <p:nvSpPr>
          <p:cNvPr id="8" name="Google Shape;8;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
          <p:cNvSpPr txBox="1"/>
          <p:nvPr>
            <p:ph type="ctrTitle"/>
          </p:nvPr>
        </p:nvSpPr>
        <p:spPr>
          <a:xfrm>
            <a:off x="510450" y="1257300"/>
            <a:ext cx="8123100" cy="1588500"/>
          </a:xfrm>
          <a:prstGeom prst="rect">
            <a:avLst/>
          </a:prstGeom>
          <a:noFill/>
          <a:ln>
            <a:noFill/>
          </a:ln>
        </p:spPr>
        <p:txBody>
          <a:bodyPr anchorCtr="0" anchor="b" bIns="91425" lIns="91425" spcFirstLastPara="1" rIns="91425" wrap="square" tIns="91425">
            <a:normAutofit/>
          </a:bodyPr>
          <a:lstStyle/>
          <a:p>
            <a:pPr indent="0" lvl="0" marL="0" rtl="0" algn="l">
              <a:lnSpc>
                <a:spcPct val="100000"/>
              </a:lnSpc>
              <a:spcBef>
                <a:spcPts val="0"/>
              </a:spcBef>
              <a:spcAft>
                <a:spcPts val="0"/>
              </a:spcAft>
              <a:buSzPts val="4800"/>
              <a:buNone/>
            </a:pPr>
            <a:r>
              <a:rPr lang="en"/>
              <a:t>Welcome!</a:t>
            </a:r>
            <a:endParaRPr/>
          </a:p>
        </p:txBody>
      </p:sp>
      <p:sp>
        <p:nvSpPr>
          <p:cNvPr id="60" name="Google Shape;60;p1"/>
          <p:cNvSpPr txBox="1"/>
          <p:nvPr>
            <p:ph idx="1" type="subTitle"/>
          </p:nvPr>
        </p:nvSpPr>
        <p:spPr>
          <a:xfrm>
            <a:off x="510450" y="3182313"/>
            <a:ext cx="8123100" cy="6300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rPr lang="en"/>
              <a:t>(Your School) Hack Club - Interest Meeting</a:t>
            </a:r>
            <a:endParaRPr/>
          </a:p>
        </p:txBody>
      </p:sp>
      <p:sp>
        <p:nvSpPr>
          <p:cNvPr id="61" name="Google Shape;61;p1"/>
          <p:cNvSpPr txBox="1"/>
          <p:nvPr>
            <p:ph idx="1" type="subTitle"/>
          </p:nvPr>
        </p:nvSpPr>
        <p:spPr>
          <a:xfrm>
            <a:off x="510450" y="3698813"/>
            <a:ext cx="8123100" cy="6300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400"/>
              <a:buNone/>
            </a:pPr>
            <a:r>
              <a:t/>
            </a:r>
            <a:endParaRPr/>
          </a:p>
        </p:txBody>
      </p:sp>
      <p:sp>
        <p:nvSpPr>
          <p:cNvPr id="62" name="Google Shape;62;p1"/>
          <p:cNvSpPr txBox="1"/>
          <p:nvPr>
            <p:ph idx="1" type="subTitle"/>
          </p:nvPr>
        </p:nvSpPr>
        <p:spPr>
          <a:xfrm>
            <a:off x="387125" y="419932"/>
            <a:ext cx="8123100" cy="969300"/>
          </a:xfrm>
          <a:prstGeom prst="rect">
            <a:avLst/>
          </a:prstGeom>
          <a:noFill/>
          <a:ln>
            <a:noFill/>
          </a:ln>
        </p:spPr>
        <p:txBody>
          <a:bodyPr anchorCtr="0" anchor="t" bIns="91425" lIns="91425" spcFirstLastPara="1" rIns="91425" wrap="square" tIns="91425">
            <a:normAutofit fontScale="85000" lnSpcReduction="20000"/>
          </a:bodyPr>
          <a:lstStyle/>
          <a:p>
            <a:pPr indent="0" lvl="0" marL="0" rtl="0" algn="l">
              <a:lnSpc>
                <a:spcPct val="100000"/>
              </a:lnSpc>
              <a:spcBef>
                <a:spcPts val="0"/>
              </a:spcBef>
              <a:spcAft>
                <a:spcPts val="0"/>
              </a:spcAft>
              <a:buSzPct val="117647"/>
              <a:buNone/>
            </a:pPr>
            <a:r>
              <a:rPr lang="en"/>
              <a:t>DESIGNED BY MICHAEL PANAIT FOR HACK CLUB ARCADE</a:t>
            </a:r>
            <a:endParaRPr/>
          </a:p>
          <a:p>
            <a:pPr indent="0" lvl="0" marL="0" rtl="0" algn="l">
              <a:lnSpc>
                <a:spcPct val="100000"/>
              </a:lnSpc>
              <a:spcBef>
                <a:spcPts val="0"/>
              </a:spcBef>
              <a:spcAft>
                <a:spcPts val="0"/>
              </a:spcAft>
              <a:buSzPct val="117647"/>
              <a:buNone/>
            </a:pPr>
            <a:r>
              <a:rPr lang="en"/>
              <a:t>REPLACE (school’s) Hack Club with your Hack Club’s Name!</a:t>
            </a:r>
            <a:endParaRPr/>
          </a:p>
          <a:p>
            <a:pPr indent="0" lvl="0" marL="0" rtl="0" algn="l">
              <a:lnSpc>
                <a:spcPct val="100000"/>
              </a:lnSpc>
              <a:spcBef>
                <a:spcPts val="0"/>
              </a:spcBef>
              <a:spcAft>
                <a:spcPts val="0"/>
              </a:spcAft>
              <a:buSzPct val="117647"/>
              <a:buNone/>
            </a:pPr>
            <a:r>
              <a:rPr lang="en"/>
              <a:t>Feel free to modify anything in this presentation file.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Just a heads up!</a:t>
            </a:r>
            <a:endParaRPr/>
          </a:p>
        </p:txBody>
      </p:sp>
      <p:sp>
        <p:nvSpPr>
          <p:cNvPr id="127" name="Google Shape;127;p10"/>
          <p:cNvSpPr txBox="1"/>
          <p:nvPr>
            <p:ph idx="1" type="body"/>
          </p:nvPr>
        </p:nvSpPr>
        <p:spPr>
          <a:xfrm>
            <a:off x="311700" y="1017725"/>
            <a:ext cx="8520600" cy="3729600"/>
          </a:xfrm>
          <a:prstGeom prst="rect">
            <a:avLst/>
          </a:prstGeom>
          <a:noFill/>
          <a:ln>
            <a:noFill/>
          </a:ln>
        </p:spPr>
        <p:txBody>
          <a:bodyPr anchorCtr="0" anchor="t" bIns="91425" lIns="91425" spcFirstLastPara="1" rIns="91425" wrap="square" tIns="91425">
            <a:normAutofit fontScale="92500" lnSpcReduction="10000"/>
          </a:bodyPr>
          <a:lstStyle/>
          <a:p>
            <a:pPr indent="0" lvl="0" marL="0" rtl="0" algn="l">
              <a:lnSpc>
                <a:spcPct val="115000"/>
              </a:lnSpc>
              <a:spcBef>
                <a:spcPts val="0"/>
              </a:spcBef>
              <a:spcAft>
                <a:spcPts val="0"/>
              </a:spcAft>
              <a:buSzPct val="81081"/>
              <a:buNone/>
            </a:pPr>
            <a:r>
              <a:rPr lang="en" sz="2400"/>
              <a:t>Student verification:</a:t>
            </a:r>
            <a:endParaRPr sz="2400"/>
          </a:p>
          <a:p>
            <a:pPr indent="0" lvl="0" marL="0" rtl="0" algn="l">
              <a:lnSpc>
                <a:spcPct val="115000"/>
              </a:lnSpc>
              <a:spcBef>
                <a:spcPts val="1200"/>
              </a:spcBef>
              <a:spcAft>
                <a:spcPts val="1200"/>
              </a:spcAft>
              <a:buSzPct val="108108"/>
              <a:buNone/>
            </a:pPr>
            <a:r>
              <a:rPr lang="en"/>
              <a:t>Hack Club’s resources are designed for </a:t>
            </a:r>
            <a:r>
              <a:rPr b="1" lang="en" u="sng"/>
              <a:t>teens only. </a:t>
            </a:r>
            <a:r>
              <a:rPr lang="en"/>
              <a:t> Adults will and do attempt to abuse Hack Club programs which damages the integrity of these wonderful programs. Hack Club will ask for a considerable amount of personally-identifiable information (Full Legal name, Student ID/State ID, Home Address, Contact Info, ect) in order to verify your age. </a:t>
            </a:r>
            <a:r>
              <a:rPr lang="en" u="sng"/>
              <a:t>Hack Club is a legitimate, trusted program. Only 1 person at Hack Club sees your info and it stays like that.</a:t>
            </a:r>
            <a:r>
              <a:rPr lang="en"/>
              <a:t> Use your name and age provided on official documentation. Additionally, do not mask your ID photos. This process should only occur once. You may have to re-verify if you’re receiving an expensive prize or benefit. (</a:t>
            </a:r>
            <a:r>
              <a:rPr b="1" lang="en"/>
              <a:t>School’s) Hack Club requires verification. If this makes you uncomfortable, you’re welcome to leave and not return to (school’s) Hack Club. If you’d like to rejoin, please contact a leader and we’ll let you know when the next workshop is!  </a:t>
            </a:r>
            <a:endParaRPr b="1"/>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1"/>
          <p:cNvSpPr txBox="1"/>
          <p:nvPr>
            <p:ph type="title"/>
          </p:nvPr>
        </p:nvSpPr>
        <p:spPr>
          <a:xfrm>
            <a:off x="1753050" y="1866550"/>
            <a:ext cx="5637900" cy="10710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990"/>
              <a:buNone/>
            </a:pPr>
            <a:r>
              <a:rPr lang="en" sz="6020"/>
              <a:t>Any Questions?</a:t>
            </a:r>
            <a:endParaRPr sz="602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12"/>
          <p:cNvSpPr txBox="1"/>
          <p:nvPr>
            <p:ph type="title"/>
          </p:nvPr>
        </p:nvSpPr>
        <p:spPr>
          <a:xfrm>
            <a:off x="311700" y="50005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How do I start?</a:t>
            </a:r>
            <a:endParaRPr/>
          </a:p>
        </p:txBody>
      </p:sp>
      <p:sp>
        <p:nvSpPr>
          <p:cNvPr id="138" name="Google Shape;138;p12"/>
          <p:cNvSpPr txBox="1"/>
          <p:nvPr>
            <p:ph idx="1" type="body"/>
          </p:nvPr>
        </p:nvSpPr>
        <p:spPr>
          <a:xfrm>
            <a:off x="172725" y="164992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Scan this QR code and download Slack on your phone.</a:t>
            </a:r>
            <a:endParaRPr/>
          </a:p>
          <a:p>
            <a:pPr indent="0" lvl="0" marL="0" rtl="0" algn="l">
              <a:lnSpc>
                <a:spcPct val="115000"/>
              </a:lnSpc>
              <a:spcBef>
                <a:spcPts val="1200"/>
              </a:spcBef>
              <a:spcAft>
                <a:spcPts val="0"/>
              </a:spcAft>
              <a:buSzPts val="1800"/>
              <a:buNone/>
            </a:pPr>
            <a:r>
              <a:rPr lang="en"/>
              <a:t>Enter your email. Before the next meeting, make sure </a:t>
            </a:r>
            <a:endParaRPr/>
          </a:p>
          <a:p>
            <a:pPr indent="0" lvl="0" marL="0" rtl="0" algn="l">
              <a:lnSpc>
                <a:spcPct val="115000"/>
              </a:lnSpc>
              <a:spcBef>
                <a:spcPts val="1200"/>
              </a:spcBef>
              <a:spcAft>
                <a:spcPts val="0"/>
              </a:spcAft>
              <a:buSzPts val="1800"/>
              <a:buNone/>
            </a:pPr>
            <a:r>
              <a:rPr lang="en"/>
              <a:t>you’re verified as a student and join the</a:t>
            </a:r>
            <a:endParaRPr/>
          </a:p>
          <a:p>
            <a:pPr indent="0" lvl="0" marL="0" rtl="0" algn="l">
              <a:lnSpc>
                <a:spcPct val="115000"/>
              </a:lnSpc>
              <a:spcBef>
                <a:spcPts val="1200"/>
              </a:spcBef>
              <a:spcAft>
                <a:spcPts val="1200"/>
              </a:spcAft>
              <a:buSzPts val="1800"/>
              <a:buNone/>
            </a:pPr>
            <a:r>
              <a:rPr lang="en"/>
              <a:t> </a:t>
            </a:r>
            <a:r>
              <a:rPr b="1" lang="en" sz="2600"/>
              <a:t>#(club channel)</a:t>
            </a:r>
            <a:r>
              <a:rPr lang="en"/>
              <a:t> channel on the Hack Club Slack. </a:t>
            </a:r>
            <a:endParaRPr/>
          </a:p>
        </p:txBody>
      </p:sp>
      <p:pic>
        <p:nvPicPr>
          <p:cNvPr id="139" name="Google Shape;139;p12"/>
          <p:cNvPicPr preferRelativeResize="0"/>
          <p:nvPr/>
        </p:nvPicPr>
        <p:blipFill rotWithShape="1">
          <a:blip r:embed="rId3">
            <a:alphaModFix/>
          </a:blip>
          <a:srcRect b="0" l="0" r="0" t="0"/>
          <a:stretch/>
        </p:blipFill>
        <p:spPr>
          <a:xfrm>
            <a:off x="6035300" y="1017400"/>
            <a:ext cx="3108700" cy="310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13"/>
          <p:cNvSpPr txBox="1"/>
          <p:nvPr>
            <p:ph type="title"/>
          </p:nvPr>
        </p:nvSpPr>
        <p:spPr>
          <a:xfrm>
            <a:off x="311700" y="3106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lang="en" sz="5020"/>
              <a:t>Thanks for coming!</a:t>
            </a:r>
            <a:endParaRPr sz="5020"/>
          </a:p>
        </p:txBody>
      </p:sp>
      <p:sp>
        <p:nvSpPr>
          <p:cNvPr id="145" name="Google Shape;145;p13"/>
          <p:cNvSpPr txBox="1"/>
          <p:nvPr>
            <p:ph idx="1" type="body"/>
          </p:nvPr>
        </p:nvSpPr>
        <p:spPr>
          <a:xfrm>
            <a:off x="41725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2700"/>
              <a:t>See you at the next meeting on ________  (08/XX/2X)</a:t>
            </a:r>
            <a:endParaRPr sz="2700"/>
          </a:p>
          <a:p>
            <a:pPr indent="0" lvl="0" marL="0" rtl="0" algn="l">
              <a:lnSpc>
                <a:spcPct val="115000"/>
              </a:lnSpc>
              <a:spcBef>
                <a:spcPts val="1200"/>
              </a:spcBef>
              <a:spcAft>
                <a:spcPts val="1200"/>
              </a:spcAft>
              <a:buSzPts val="1800"/>
              <a:buNone/>
            </a:pPr>
            <a:r>
              <a:t/>
            </a:r>
            <a:endParaRPr sz="27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2"/>
          <p:cNvSpPr txBox="1"/>
          <p:nvPr>
            <p:ph type="title"/>
          </p:nvPr>
        </p:nvSpPr>
        <p:spPr>
          <a:xfrm>
            <a:off x="172725" y="51065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So… What exactly is Hack Club? Do I hack banks?</a:t>
            </a:r>
            <a:endParaRPr/>
          </a:p>
        </p:txBody>
      </p:sp>
      <p:sp>
        <p:nvSpPr>
          <p:cNvPr id="68" name="Google Shape;68;p2"/>
          <p:cNvSpPr txBox="1"/>
          <p:nvPr>
            <p:ph idx="1" type="body"/>
          </p:nvPr>
        </p:nvSpPr>
        <p:spPr>
          <a:xfrm>
            <a:off x="172725" y="1162075"/>
            <a:ext cx="8520600" cy="34164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rPr lang="en"/>
              <a:t>For the second question, No! </a:t>
            </a:r>
            <a:endParaRPr/>
          </a:p>
          <a:p>
            <a:pPr indent="0" lvl="0" marL="0" rtl="0" algn="l">
              <a:lnSpc>
                <a:spcPct val="115000"/>
              </a:lnSpc>
              <a:spcBef>
                <a:spcPts val="1200"/>
              </a:spcBef>
              <a:spcAft>
                <a:spcPts val="0"/>
              </a:spcAft>
              <a:buSzPts val="1800"/>
              <a:buNone/>
            </a:pPr>
            <a:r>
              <a:t/>
            </a:r>
            <a:endParaRPr/>
          </a:p>
          <a:p>
            <a:pPr indent="0" lvl="0" marL="0" rtl="0" algn="l">
              <a:lnSpc>
                <a:spcPct val="115000"/>
              </a:lnSpc>
              <a:spcBef>
                <a:spcPts val="1200"/>
              </a:spcBef>
              <a:spcAft>
                <a:spcPts val="1200"/>
              </a:spcAft>
              <a:buSzPts val="1800"/>
              <a:buNone/>
            </a:pPr>
            <a:r>
              <a:rPr lang="en"/>
              <a:t>Hack Club is a global non-profit organisation that connects students interested in engineering and computer science together while also showcasing people the power of collaborative programming and free, open-source technology. Members have the opportunity to learn new skills and receive their ideas (or the tools to make that idea) in real life. Additionally, students can participate in global events, in-person or online. For example, Arcade was an event over the 2024 summer where students made awesome projects and won over $100,000 in prizes from Microsoft, Apple, Logitech, Prusa Research, Flipper (Zero), Framework, and more!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3"/>
          <p:cNvSpPr txBox="1"/>
          <p:nvPr>
            <p:ph type="title"/>
          </p:nvPr>
        </p:nvSpPr>
        <p:spPr>
          <a:xfrm>
            <a:off x="311700" y="2435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Why should I join? Why not (other CS clubs)?</a:t>
            </a:r>
            <a:endParaRPr/>
          </a:p>
        </p:txBody>
      </p:sp>
      <p:sp>
        <p:nvSpPr>
          <p:cNvPr id="74" name="Google Shape;74;p3"/>
          <p:cNvSpPr txBox="1"/>
          <p:nvPr>
            <p:ph idx="1" type="body"/>
          </p:nvPr>
        </p:nvSpPr>
        <p:spPr>
          <a:xfrm>
            <a:off x="311700" y="863550"/>
            <a:ext cx="8520600" cy="40305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lnSpc>
                <a:spcPct val="115000"/>
              </a:lnSpc>
              <a:spcBef>
                <a:spcPts val="0"/>
              </a:spcBef>
              <a:spcAft>
                <a:spcPts val="0"/>
              </a:spcAft>
              <a:buSzPct val="77837"/>
              <a:buNone/>
            </a:pPr>
            <a:r>
              <a:rPr b="1" lang="en" sz="2500"/>
              <a:t>No deadlines, No stress</a:t>
            </a:r>
            <a:endParaRPr b="1" sz="2500"/>
          </a:p>
          <a:p>
            <a:pPr indent="0" lvl="0" marL="0" rtl="0" algn="l">
              <a:lnSpc>
                <a:spcPct val="115000"/>
              </a:lnSpc>
              <a:spcBef>
                <a:spcPts val="1200"/>
              </a:spcBef>
              <a:spcAft>
                <a:spcPts val="0"/>
              </a:spcAft>
              <a:buSzPct val="88452"/>
              <a:buNone/>
            </a:pPr>
            <a:r>
              <a:rPr lang="en" sz="2200"/>
              <a:t>(Your school’s) Hack Club is as flexible as you are. It can be your main or side club. There’s no deadlines, no homework, no stress, just learning and building.</a:t>
            </a:r>
            <a:endParaRPr sz="2200"/>
          </a:p>
          <a:p>
            <a:pPr indent="0" lvl="0" marL="0" rtl="0" algn="l">
              <a:lnSpc>
                <a:spcPct val="115000"/>
              </a:lnSpc>
              <a:spcBef>
                <a:spcPts val="1200"/>
              </a:spcBef>
              <a:spcAft>
                <a:spcPts val="0"/>
              </a:spcAft>
              <a:buSzPct val="77837"/>
              <a:buNone/>
            </a:pPr>
            <a:r>
              <a:rPr b="1" lang="en" sz="2500"/>
              <a:t>Work with your hands, not concepts:</a:t>
            </a:r>
            <a:endParaRPr b="1" sz="2500"/>
          </a:p>
          <a:p>
            <a:pPr indent="0" lvl="0" marL="0" rtl="0" algn="l">
              <a:lnSpc>
                <a:spcPct val="115000"/>
              </a:lnSpc>
              <a:spcBef>
                <a:spcPts val="1200"/>
              </a:spcBef>
              <a:spcAft>
                <a:spcPts val="0"/>
              </a:spcAft>
              <a:buSzPct val="97297"/>
              <a:buNone/>
            </a:pPr>
            <a:r>
              <a:rPr lang="en" sz="2000"/>
              <a:t>You can’t learn carpentry without wood. Follow live lessons and develop skills that help you create and not just consume in a technical world.</a:t>
            </a:r>
            <a:endParaRPr sz="2000"/>
          </a:p>
          <a:p>
            <a:pPr indent="0" lvl="0" marL="0" rtl="0" algn="l">
              <a:lnSpc>
                <a:spcPct val="115000"/>
              </a:lnSpc>
              <a:spcBef>
                <a:spcPts val="1200"/>
              </a:spcBef>
              <a:spcAft>
                <a:spcPts val="0"/>
              </a:spcAft>
              <a:buSzPct val="77837"/>
              <a:buNone/>
            </a:pPr>
            <a:r>
              <a:rPr b="1" lang="en" sz="2500"/>
              <a:t>Get free stuff (that you can keep!):</a:t>
            </a:r>
            <a:endParaRPr b="1" sz="2500"/>
          </a:p>
          <a:p>
            <a:pPr indent="0" lvl="0" marL="0" rtl="0" algn="l">
              <a:lnSpc>
                <a:spcPct val="115000"/>
              </a:lnSpc>
              <a:spcBef>
                <a:spcPts val="1200"/>
              </a:spcBef>
              <a:spcAft>
                <a:spcPts val="1200"/>
              </a:spcAft>
              <a:buSzPct val="96525"/>
              <a:buNone/>
            </a:pPr>
            <a:r>
              <a:rPr lang="en" sz="2016"/>
              <a:t>From Drawing Robots, PCBs, Gaming Consoles, 3D Printers, Boba, or a Frappuccino! Learn skills, build cool stuff and get rewarded!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Meet your (school name) Hack Club Leaders!</a:t>
            </a:r>
            <a:endParaRPr/>
          </a:p>
        </p:txBody>
      </p:sp>
      <p:sp>
        <p:nvSpPr>
          <p:cNvPr id="80" name="Google Shape;80;p4"/>
          <p:cNvSpPr txBox="1"/>
          <p:nvPr>
            <p:ph idx="1" type="body"/>
          </p:nvPr>
        </p:nvSpPr>
        <p:spPr>
          <a:xfrm>
            <a:off x="311700" y="2184675"/>
            <a:ext cx="3177300" cy="9102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ctr">
              <a:lnSpc>
                <a:spcPct val="115000"/>
              </a:lnSpc>
              <a:spcBef>
                <a:spcPts val="0"/>
              </a:spcBef>
              <a:spcAft>
                <a:spcPts val="0"/>
              </a:spcAft>
              <a:buSzPct val="97297"/>
              <a:buNone/>
            </a:pPr>
            <a:r>
              <a:rPr b="1" lang="en" sz="2000"/>
              <a:t>First Last</a:t>
            </a:r>
            <a:endParaRPr b="1" sz="2000"/>
          </a:p>
          <a:p>
            <a:pPr indent="0" lvl="0" marL="0" rtl="0" algn="ctr">
              <a:lnSpc>
                <a:spcPct val="115000"/>
              </a:lnSpc>
              <a:spcBef>
                <a:spcPts val="1200"/>
              </a:spcBef>
              <a:spcAft>
                <a:spcPts val="1200"/>
              </a:spcAft>
              <a:buSzPct val="97297"/>
              <a:buNone/>
            </a:pPr>
            <a:r>
              <a:rPr b="1" lang="en" sz="2000"/>
              <a:t>Position</a:t>
            </a:r>
            <a:endParaRPr b="1" sz="2000"/>
          </a:p>
        </p:txBody>
      </p:sp>
      <p:sp>
        <p:nvSpPr>
          <p:cNvPr id="81" name="Google Shape;81;p4"/>
          <p:cNvSpPr txBox="1"/>
          <p:nvPr>
            <p:ph idx="1" type="body"/>
          </p:nvPr>
        </p:nvSpPr>
        <p:spPr>
          <a:xfrm>
            <a:off x="4759150" y="2106500"/>
            <a:ext cx="3177300" cy="9102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ctr">
              <a:lnSpc>
                <a:spcPct val="115000"/>
              </a:lnSpc>
              <a:spcBef>
                <a:spcPts val="0"/>
              </a:spcBef>
              <a:spcAft>
                <a:spcPts val="0"/>
              </a:spcAft>
              <a:buSzPct val="97297"/>
              <a:buNone/>
            </a:pPr>
            <a:r>
              <a:rPr b="1" lang="en" sz="2000"/>
              <a:t>First Last</a:t>
            </a:r>
            <a:endParaRPr b="1" sz="2000"/>
          </a:p>
          <a:p>
            <a:pPr indent="0" lvl="0" marL="0" rtl="0" algn="ctr">
              <a:lnSpc>
                <a:spcPct val="115000"/>
              </a:lnSpc>
              <a:spcBef>
                <a:spcPts val="1200"/>
              </a:spcBef>
              <a:spcAft>
                <a:spcPts val="1200"/>
              </a:spcAft>
              <a:buSzPct val="97297"/>
              <a:buNone/>
            </a:pPr>
            <a:r>
              <a:rPr b="1" lang="en" sz="2000"/>
              <a:t>Position</a:t>
            </a:r>
            <a:endParaRPr b="1" sz="2000"/>
          </a:p>
        </p:txBody>
      </p:sp>
      <p:sp>
        <p:nvSpPr>
          <p:cNvPr id="82" name="Google Shape;82;p4"/>
          <p:cNvSpPr txBox="1"/>
          <p:nvPr>
            <p:ph idx="1" type="body"/>
          </p:nvPr>
        </p:nvSpPr>
        <p:spPr>
          <a:xfrm>
            <a:off x="495925" y="1411250"/>
            <a:ext cx="3177300" cy="9102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1200"/>
              </a:spcAft>
              <a:buSzPts val="1800"/>
              <a:buNone/>
            </a:pPr>
            <a:r>
              <a:rPr b="1" lang="en" sz="2000"/>
              <a:t>Insert picture here!</a:t>
            </a:r>
            <a:endParaRPr b="1" sz="2000"/>
          </a:p>
        </p:txBody>
      </p:sp>
      <p:sp>
        <p:nvSpPr>
          <p:cNvPr id="83" name="Google Shape;83;p4"/>
          <p:cNvSpPr txBox="1"/>
          <p:nvPr>
            <p:ph idx="1" type="body"/>
          </p:nvPr>
        </p:nvSpPr>
        <p:spPr>
          <a:xfrm>
            <a:off x="4759150" y="1411250"/>
            <a:ext cx="3177300" cy="910200"/>
          </a:xfrm>
          <a:prstGeom prst="rect">
            <a:avLst/>
          </a:prstGeom>
          <a:noFill/>
          <a:ln>
            <a:noFill/>
          </a:ln>
        </p:spPr>
        <p:txBody>
          <a:bodyPr anchorCtr="0" anchor="t" bIns="91425" lIns="91425" spcFirstLastPara="1" rIns="91425" wrap="square" tIns="91425">
            <a:normAutofit/>
          </a:bodyPr>
          <a:lstStyle/>
          <a:p>
            <a:pPr indent="0" lvl="0" marL="0" rtl="0" algn="ctr">
              <a:lnSpc>
                <a:spcPct val="115000"/>
              </a:lnSpc>
              <a:spcBef>
                <a:spcPts val="0"/>
              </a:spcBef>
              <a:spcAft>
                <a:spcPts val="1200"/>
              </a:spcAft>
              <a:buSzPts val="1800"/>
              <a:buNone/>
            </a:pPr>
            <a:r>
              <a:rPr b="1" lang="en" sz="2000"/>
              <a:t>Insert picture here!</a:t>
            </a:r>
            <a:endParaRPr b="1" sz="2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can I get (for free)?</a:t>
            </a:r>
            <a:endParaRPr/>
          </a:p>
        </p:txBody>
      </p:sp>
      <p:sp>
        <p:nvSpPr>
          <p:cNvPr id="89" name="Google Shape;89;p5"/>
          <p:cNvSpPr txBox="1"/>
          <p:nvPr>
            <p:ph idx="1" type="body"/>
          </p:nvPr>
        </p:nvSpPr>
        <p:spPr>
          <a:xfrm>
            <a:off x="978950" y="3067067"/>
            <a:ext cx="2401500" cy="6123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b="1" lang="en"/>
              <a:t>PCBs (OnBoard)</a:t>
            </a:r>
            <a:endParaRPr b="1"/>
          </a:p>
        </p:txBody>
      </p:sp>
      <p:pic>
        <p:nvPicPr>
          <p:cNvPr id="90" name="Google Shape;90;p5"/>
          <p:cNvPicPr preferRelativeResize="0"/>
          <p:nvPr/>
        </p:nvPicPr>
        <p:blipFill rotWithShape="1">
          <a:blip r:embed="rId3">
            <a:alphaModFix/>
          </a:blip>
          <a:srcRect b="0" l="0" r="0" t="0"/>
          <a:stretch/>
        </p:blipFill>
        <p:spPr>
          <a:xfrm>
            <a:off x="1101091" y="910350"/>
            <a:ext cx="1549471" cy="2257517"/>
          </a:xfrm>
          <a:prstGeom prst="rect">
            <a:avLst/>
          </a:prstGeom>
          <a:noFill/>
          <a:ln>
            <a:noFill/>
          </a:ln>
        </p:spPr>
      </p:pic>
      <p:sp>
        <p:nvSpPr>
          <p:cNvPr id="91" name="Google Shape;91;p5"/>
          <p:cNvSpPr txBox="1"/>
          <p:nvPr>
            <p:ph idx="1" type="body"/>
          </p:nvPr>
        </p:nvSpPr>
        <p:spPr>
          <a:xfrm>
            <a:off x="978950" y="3435385"/>
            <a:ext cx="2216100" cy="137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sz="1600"/>
              <a:t>Get $100 to design a circuit board and get it produced and shipped to you!</a:t>
            </a:r>
            <a:endParaRPr sz="1600"/>
          </a:p>
        </p:txBody>
      </p:sp>
      <p:sp>
        <p:nvSpPr>
          <p:cNvPr id="92" name="Google Shape;92;p5"/>
          <p:cNvSpPr txBox="1"/>
          <p:nvPr>
            <p:ph idx="1" type="body"/>
          </p:nvPr>
        </p:nvSpPr>
        <p:spPr>
          <a:xfrm>
            <a:off x="3278550" y="3067067"/>
            <a:ext cx="2401500" cy="6123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b="1" lang="en"/>
              <a:t>Handheld (Sprig)</a:t>
            </a:r>
            <a:endParaRPr b="1"/>
          </a:p>
        </p:txBody>
      </p:sp>
      <p:sp>
        <p:nvSpPr>
          <p:cNvPr id="93" name="Google Shape;93;p5"/>
          <p:cNvSpPr txBox="1"/>
          <p:nvPr>
            <p:ph idx="1" type="body"/>
          </p:nvPr>
        </p:nvSpPr>
        <p:spPr>
          <a:xfrm>
            <a:off x="3278550" y="3435385"/>
            <a:ext cx="2216100" cy="137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sz="1600"/>
              <a:t>Build a game, get a Raspberry Pi-powered gaming handheld to play it on!</a:t>
            </a:r>
            <a:endParaRPr sz="1600"/>
          </a:p>
        </p:txBody>
      </p:sp>
      <p:sp>
        <p:nvSpPr>
          <p:cNvPr id="94" name="Google Shape;94;p5"/>
          <p:cNvSpPr txBox="1"/>
          <p:nvPr>
            <p:ph idx="1" type="body"/>
          </p:nvPr>
        </p:nvSpPr>
        <p:spPr>
          <a:xfrm>
            <a:off x="5763550" y="3067067"/>
            <a:ext cx="2401500" cy="6123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b="1" lang="en"/>
              <a:t>Drawing Robot (Blot)</a:t>
            </a:r>
            <a:endParaRPr b="1"/>
          </a:p>
        </p:txBody>
      </p:sp>
      <p:sp>
        <p:nvSpPr>
          <p:cNvPr id="95" name="Google Shape;95;p5"/>
          <p:cNvSpPr txBox="1"/>
          <p:nvPr>
            <p:ph idx="1" type="body"/>
          </p:nvPr>
        </p:nvSpPr>
        <p:spPr>
          <a:xfrm>
            <a:off x="5763550" y="3435385"/>
            <a:ext cx="2216100" cy="137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800"/>
              <a:buNone/>
            </a:pPr>
            <a:r>
              <a:rPr lang="en" sz="1600"/>
              <a:t>Learn generative art, get a hackable drawing robot and see your art on paper!</a:t>
            </a:r>
            <a:endParaRPr sz="1600"/>
          </a:p>
        </p:txBody>
      </p:sp>
      <p:pic>
        <p:nvPicPr>
          <p:cNvPr id="96" name="Google Shape;96;p5"/>
          <p:cNvPicPr preferRelativeResize="0"/>
          <p:nvPr/>
        </p:nvPicPr>
        <p:blipFill rotWithShape="1">
          <a:blip r:embed="rId4">
            <a:alphaModFix/>
          </a:blip>
          <a:srcRect b="6080" l="5063" r="7186" t="6932"/>
          <a:stretch/>
        </p:blipFill>
        <p:spPr>
          <a:xfrm>
            <a:off x="3185850" y="1330262"/>
            <a:ext cx="2401500" cy="1792587"/>
          </a:xfrm>
          <a:prstGeom prst="rect">
            <a:avLst/>
          </a:prstGeom>
          <a:noFill/>
          <a:ln>
            <a:noFill/>
          </a:ln>
        </p:spPr>
      </p:pic>
      <p:pic>
        <p:nvPicPr>
          <p:cNvPr id="97" name="Google Shape;97;p5"/>
          <p:cNvPicPr preferRelativeResize="0"/>
          <p:nvPr/>
        </p:nvPicPr>
        <p:blipFill rotWithShape="1">
          <a:blip r:embed="rId5">
            <a:alphaModFix/>
          </a:blip>
          <a:srcRect b="0" l="0" r="0" t="0"/>
          <a:stretch/>
        </p:blipFill>
        <p:spPr>
          <a:xfrm>
            <a:off x="5632150" y="1354275"/>
            <a:ext cx="2664294" cy="174454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will we do in (school’s) Hack Club?</a:t>
            </a:r>
            <a:endParaRPr/>
          </a:p>
        </p:txBody>
      </p:sp>
      <p:sp>
        <p:nvSpPr>
          <p:cNvPr id="103" name="Google Shape;103;p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b="1" lang="en"/>
              <a:t>[This is my planned framework, feel free to use mine or make your own!]</a:t>
            </a:r>
            <a:endParaRPr b="1"/>
          </a:p>
          <a:p>
            <a:pPr indent="0" lvl="0" marL="0" rtl="0" algn="l">
              <a:lnSpc>
                <a:spcPct val="115000"/>
              </a:lnSpc>
              <a:spcBef>
                <a:spcPts val="1200"/>
              </a:spcBef>
              <a:spcAft>
                <a:spcPts val="0"/>
              </a:spcAft>
              <a:buSzPts val="1800"/>
              <a:buNone/>
            </a:pPr>
            <a:r>
              <a:rPr b="1" lang="en"/>
              <a:t>(School’s) Hack Club is split into 2 semesters:</a:t>
            </a:r>
            <a:endParaRPr b="1"/>
          </a:p>
          <a:p>
            <a:pPr indent="0" lvl="0" marL="0" rtl="0" algn="l">
              <a:lnSpc>
                <a:spcPct val="115000"/>
              </a:lnSpc>
              <a:spcBef>
                <a:spcPts val="1200"/>
              </a:spcBef>
              <a:spcAft>
                <a:spcPts val="0"/>
              </a:spcAft>
              <a:buSzPts val="1800"/>
              <a:buNone/>
            </a:pPr>
            <a:r>
              <a:rPr lang="en" sz="2500"/>
              <a:t>Fall Workshops:</a:t>
            </a:r>
            <a:endParaRPr sz="2500"/>
          </a:p>
          <a:p>
            <a:pPr indent="0" lvl="0" marL="0" rtl="0" algn="l">
              <a:lnSpc>
                <a:spcPct val="115000"/>
              </a:lnSpc>
              <a:spcBef>
                <a:spcPts val="1200"/>
              </a:spcBef>
              <a:spcAft>
                <a:spcPts val="1200"/>
              </a:spcAft>
              <a:buSzPts val="1800"/>
              <a:buNone/>
            </a:pPr>
            <a:r>
              <a:rPr lang="en" sz="2000"/>
              <a:t>You’ll work on Hack Club Jams/YSWS (You Ship, We Ship!) programs through the first semester. These teach important skills These include learning PCB design with Onboard, learning JerryScript (based on JS) and game development with Sprig, or building a personal site using CSS/HTML with Boba Drops.</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will we do in (school’s) Hack Club?</a:t>
            </a:r>
            <a:endParaRPr/>
          </a:p>
        </p:txBody>
      </p:sp>
      <p:sp>
        <p:nvSpPr>
          <p:cNvPr id="109" name="Google Shape;109;p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15000"/>
              </a:lnSpc>
              <a:spcBef>
                <a:spcPts val="0"/>
              </a:spcBef>
              <a:spcAft>
                <a:spcPts val="0"/>
              </a:spcAft>
              <a:buSzPts val="1800"/>
              <a:buNone/>
            </a:pPr>
            <a:r>
              <a:rPr lang="en" sz="2500"/>
              <a:t>The Spring Ship!</a:t>
            </a:r>
            <a:endParaRPr sz="2500"/>
          </a:p>
          <a:p>
            <a:pPr indent="0" lvl="0" marL="0" rtl="0" algn="l">
              <a:lnSpc>
                <a:spcPct val="115000"/>
              </a:lnSpc>
              <a:spcBef>
                <a:spcPts val="1200"/>
              </a:spcBef>
              <a:spcAft>
                <a:spcPts val="0"/>
              </a:spcAft>
              <a:buSzPts val="1800"/>
              <a:buNone/>
            </a:pPr>
            <a:r>
              <a:rPr lang="en" sz="2000"/>
              <a:t>A “ship” is a Hack Club term referring to publishing a project for the public to see! During the Spring, take on a larger Hack Club program like Blot, Forge, or an (advanced) OnBoard project or work on a self-made project, either by yourself or with a team that will get your idea off the ground!</a:t>
            </a:r>
            <a:endParaRPr sz="2000"/>
          </a:p>
          <a:p>
            <a:pPr indent="0" lvl="0" marL="0" rtl="0" algn="l">
              <a:lnSpc>
                <a:spcPct val="115000"/>
              </a:lnSpc>
              <a:spcBef>
                <a:spcPts val="1200"/>
              </a:spcBef>
              <a:spcAft>
                <a:spcPts val="0"/>
              </a:spcAft>
              <a:buSzPts val="1800"/>
              <a:buNone/>
            </a:pPr>
            <a:r>
              <a:t/>
            </a:r>
            <a:endParaRPr sz="2000"/>
          </a:p>
          <a:p>
            <a:pPr indent="0" lvl="0" marL="0" rtl="0" algn="l">
              <a:lnSpc>
                <a:spcPct val="115000"/>
              </a:lnSpc>
              <a:spcBef>
                <a:spcPts val="1200"/>
              </a:spcBef>
              <a:spcAft>
                <a:spcPts val="1200"/>
              </a:spcAft>
              <a:buSzPts val="1800"/>
              <a:buNone/>
            </a:pPr>
            <a:r>
              <a:rPr lang="en" sz="2000"/>
              <a:t>In May, you’ll have the opportunity to demonstrate your finished project(s) to the rest of (school’s) Hack Club!</a:t>
            </a: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if I need help?</a:t>
            </a:r>
            <a:endParaRPr/>
          </a:p>
        </p:txBody>
      </p:sp>
      <p:sp>
        <p:nvSpPr>
          <p:cNvPr id="115" name="Google Shape;115;p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2100"/>
              <a:t>Need help with something? Ask your peers or ask the tens of thousands of people on the Hack Club Slack, a global network of Hack Clubbers, ready to help answer any issue you come across in your project!</a:t>
            </a:r>
            <a:endParaRPr sz="2100"/>
          </a:p>
          <a:p>
            <a:pPr indent="0" lvl="0" marL="0" rtl="0" algn="l">
              <a:lnSpc>
                <a:spcPct val="115000"/>
              </a:lnSpc>
              <a:spcBef>
                <a:spcPts val="1200"/>
              </a:spcBef>
              <a:spcAft>
                <a:spcPts val="0"/>
              </a:spcAft>
              <a:buSzPts val="1800"/>
              <a:buNone/>
            </a:pPr>
            <a:r>
              <a:t/>
            </a:r>
            <a:endParaRPr sz="2100"/>
          </a:p>
          <a:p>
            <a:pPr indent="0" lvl="0" marL="0" rtl="0" algn="l">
              <a:lnSpc>
                <a:spcPct val="115000"/>
              </a:lnSpc>
              <a:spcBef>
                <a:spcPts val="1200"/>
              </a:spcBef>
              <a:spcAft>
                <a:spcPts val="1200"/>
              </a:spcAft>
              <a:buSzPts val="1800"/>
              <a:buNone/>
            </a:pPr>
            <a:r>
              <a:rPr lang="en" sz="2100"/>
              <a:t>You’re not joining a club, you’re joining a community</a:t>
            </a:r>
            <a:endParaRPr sz="2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t>What will we do in (school’s) Hack Club?</a:t>
            </a:r>
            <a:endParaRPr/>
          </a:p>
        </p:txBody>
      </p:sp>
      <p:sp>
        <p:nvSpPr>
          <p:cNvPr id="121" name="Google Shape;121;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sz="2500"/>
              <a:t>Hackathons</a:t>
            </a:r>
            <a:endParaRPr sz="2500"/>
          </a:p>
          <a:p>
            <a:pPr indent="0" lvl="0" marL="0" rtl="0" algn="l">
              <a:lnSpc>
                <a:spcPct val="115000"/>
              </a:lnSpc>
              <a:spcBef>
                <a:spcPts val="1200"/>
              </a:spcBef>
              <a:spcAft>
                <a:spcPts val="1200"/>
              </a:spcAft>
              <a:buSzPts val="1800"/>
              <a:buNone/>
            </a:pPr>
            <a:r>
              <a:rPr lang="en" sz="2000"/>
              <a:t>Feeling social? Check out Hackathons around (school’s) Hack Club like (local hackathon) and (hopefully another local hackathon). These events are free and Hack Club will even pay for gas! Hackathons are social events that let you meet other Hack Clubbers around your area and build not only cool stuff but lifetime friendships!</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